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28" r:id="rId5"/>
    <p:sldId id="473" r:id="rId6"/>
    <p:sldId id="429" r:id="rId7"/>
    <p:sldId id="474" r:id="rId8"/>
    <p:sldId id="470" r:id="rId9"/>
    <p:sldId id="475" r:id="rId10"/>
    <p:sldId id="434" r:id="rId11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3"/>
    </p:embeddedFont>
    <p:embeddedFont>
      <p:font typeface="Orly's Font 2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408" y="-318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86455" y="857250"/>
            <a:ext cx="85725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There were 95 pineapples in the school refrigerator.  The cooks used 61 of them to make a fruit salad.  How many pineapples are still in the refrigerator?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Shape 154"/>
          <p:cNvSpPr/>
          <p:nvPr/>
        </p:nvSpPr>
        <p:spPr>
          <a:xfrm>
            <a:off x="4024488" y="2938638"/>
            <a:ext cx="914400" cy="179258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explain subtraction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addition.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explain subtraction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addition.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42900" y="8572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Why do we have to explain in math?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gray">
          <a:xfrm>
            <a:off x="1164753" y="1636430"/>
            <a:ext cx="4405373" cy="49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Prove you are correct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gray">
          <a:xfrm>
            <a:off x="639198" y="1482269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gray">
          <a:xfrm>
            <a:off x="533400" y="2670989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gray">
          <a:xfrm>
            <a:off x="1164752" y="2818006"/>
            <a:ext cx="5854488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1"/>
                </a:solidFill>
                <a:latin typeface="Orly's Font 2" pitchFamily="66" charset="0"/>
              </a:rPr>
              <a:t>Compare your work to others</a:t>
            </a:r>
            <a:endParaRPr lang="en-US" sz="2800" kern="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gray">
          <a:xfrm>
            <a:off x="547025" y="3859709"/>
            <a:ext cx="5581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1164752" y="4006726"/>
            <a:ext cx="5077031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Help someone understand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99" y="1482269"/>
            <a:ext cx="844705" cy="61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2721458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8383" y="2719096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23289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61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61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1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be 3"/>
          <p:cNvSpPr>
            <a:spLocks noChangeAspect="1"/>
          </p:cNvSpPr>
          <p:nvPr/>
        </p:nvSpPr>
        <p:spPr>
          <a:xfrm>
            <a:off x="5718320" y="258541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Cube 5"/>
          <p:cNvSpPr>
            <a:spLocks noChangeAspect="1"/>
          </p:cNvSpPr>
          <p:nvPr/>
        </p:nvSpPr>
        <p:spPr>
          <a:xfrm>
            <a:off x="5746548" y="217031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Cube 6"/>
          <p:cNvSpPr>
            <a:spLocks noChangeAspect="1"/>
          </p:cNvSpPr>
          <p:nvPr/>
        </p:nvSpPr>
        <p:spPr>
          <a:xfrm>
            <a:off x="6226465" y="217031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Cube 7"/>
          <p:cNvSpPr>
            <a:spLocks noChangeAspect="1"/>
          </p:cNvSpPr>
          <p:nvPr/>
        </p:nvSpPr>
        <p:spPr>
          <a:xfrm>
            <a:off x="6228758" y="258541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781074" y="2168193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733728" y="2583294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260991" y="2180499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6213645" y="2595600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114300" y="788106"/>
            <a:ext cx="9029699" cy="118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you can only use words to explain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16 - 4 = 12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Oval Callout 13"/>
          <p:cNvSpPr/>
          <p:nvPr/>
        </p:nvSpPr>
        <p:spPr>
          <a:xfrm>
            <a:off x="523522" y="1771650"/>
            <a:ext cx="2971801" cy="2171700"/>
          </a:xfrm>
          <a:prstGeom prst="wedgeEllipseCallout">
            <a:avLst>
              <a:gd name="adj1" fmla="val 52438"/>
              <a:gd name="adj2" fmla="val -4932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2122" y="2114550"/>
            <a:ext cx="2400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minus 4 equals 2. I kept the ten and I got 16.</a:t>
            </a:r>
          </a:p>
        </p:txBody>
      </p: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4572000" y="1885950"/>
            <a:ext cx="272430" cy="2075141"/>
            <a:chOff x="7086600" y="1327908"/>
            <a:chExt cx="272430" cy="2075141"/>
          </a:xfrm>
        </p:grpSpPr>
        <p:sp>
          <p:nvSpPr>
            <p:cNvPr id="17" name="Cube 1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7" name="Cube 26"/>
          <p:cNvSpPr>
            <a:spLocks noChangeAspect="1"/>
          </p:cNvSpPr>
          <p:nvPr/>
        </p:nvSpPr>
        <p:spPr>
          <a:xfrm>
            <a:off x="5257800" y="217031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Cube 27"/>
          <p:cNvSpPr>
            <a:spLocks noChangeAspect="1"/>
          </p:cNvSpPr>
          <p:nvPr/>
        </p:nvSpPr>
        <p:spPr>
          <a:xfrm>
            <a:off x="5185833" y="258541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Arc 28"/>
          <p:cNvSpPr/>
          <p:nvPr/>
        </p:nvSpPr>
        <p:spPr>
          <a:xfrm>
            <a:off x="4572000" y="2121628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5243837" y="216342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5196491" y="257852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4844430" y="3406995"/>
            <a:ext cx="41852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ten and 2 ones = 12</a:t>
            </a:r>
            <a:endParaRPr lang="en-US" sz="3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342899" y="4086635"/>
            <a:ext cx="74295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You can use words, actions, pictures, or place value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5623278" y="2108511"/>
            <a:ext cx="916719" cy="772592"/>
            <a:chOff x="5640902" y="2104779"/>
            <a:chExt cx="916719" cy="772592"/>
          </a:xfrm>
        </p:grpSpPr>
        <p:grpSp>
          <p:nvGrpSpPr>
            <p:cNvPr id="35" name="Group 34"/>
            <p:cNvGrpSpPr/>
            <p:nvPr/>
          </p:nvGrpSpPr>
          <p:grpSpPr>
            <a:xfrm>
              <a:off x="5652191" y="2121628"/>
              <a:ext cx="414224" cy="331442"/>
              <a:chOff x="6215176" y="1754801"/>
              <a:chExt cx="414224" cy="331442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/>
            <p:cNvGrpSpPr/>
            <p:nvPr/>
          </p:nvGrpSpPr>
          <p:grpSpPr>
            <a:xfrm>
              <a:off x="6132108" y="2104779"/>
              <a:ext cx="414224" cy="331442"/>
              <a:chOff x="6215176" y="1754801"/>
              <a:chExt cx="414224" cy="331442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oup 36"/>
            <p:cNvGrpSpPr/>
            <p:nvPr/>
          </p:nvGrpSpPr>
          <p:grpSpPr>
            <a:xfrm>
              <a:off x="5640902" y="2530316"/>
              <a:ext cx="414224" cy="331442"/>
              <a:chOff x="6215176" y="1754801"/>
              <a:chExt cx="414224" cy="331442"/>
            </a:xfrm>
          </p:grpSpPr>
          <p:cxnSp>
            <p:nvCxnSpPr>
              <p:cNvPr id="41" name="Straight Connector 40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/>
            <p:cNvGrpSpPr/>
            <p:nvPr/>
          </p:nvGrpSpPr>
          <p:grpSpPr>
            <a:xfrm>
              <a:off x="6143397" y="2545929"/>
              <a:ext cx="414224" cy="331442"/>
              <a:chOff x="6215176" y="1754801"/>
              <a:chExt cx="414224" cy="331442"/>
            </a:xfrm>
          </p:grpSpPr>
          <p:cxnSp>
            <p:nvCxnSpPr>
              <p:cNvPr id="39" name="Straight Connector 38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3" grpId="0" build="p"/>
      <p:bldP spid="14" grpId="0" animBg="1"/>
      <p:bldP spid="15" grpId="0"/>
      <p:bldP spid="27" grpId="0" animBg="1"/>
      <p:bldP spid="27" grpId="1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 build="p"/>
      <p:bldP spid="3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342900" y="8572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Addition and subtraction are related.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377119" y="2000250"/>
            <a:ext cx="3086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 + </a:t>
            </a: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2 </a:t>
            </a: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= 3</a:t>
            </a:r>
            <a:endParaRPr lang="en-US" sz="4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372555" y="1701284"/>
            <a:ext cx="2385107" cy="1895833"/>
            <a:chOff x="3771900" y="1701284"/>
            <a:chExt cx="2385107" cy="1895833"/>
          </a:xfrm>
        </p:grpSpPr>
        <p:sp>
          <p:nvSpPr>
            <p:cNvPr id="17" name="5-Point Star 16"/>
            <p:cNvSpPr/>
            <p:nvPr/>
          </p:nvSpPr>
          <p:spPr>
            <a:xfrm>
              <a:off x="3771900" y="2586812"/>
              <a:ext cx="1138572" cy="1010305"/>
            </a:xfrm>
            <a:prstGeom prst="star5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5-Point Star 25"/>
            <p:cNvSpPr/>
            <p:nvPr/>
          </p:nvSpPr>
          <p:spPr>
            <a:xfrm>
              <a:off x="5018435" y="2586812"/>
              <a:ext cx="1138572" cy="1010305"/>
            </a:xfrm>
            <a:prstGeom prst="star5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5-Point Star 27"/>
            <p:cNvSpPr/>
            <p:nvPr/>
          </p:nvSpPr>
          <p:spPr>
            <a:xfrm>
              <a:off x="4357232" y="1701284"/>
              <a:ext cx="1138572" cy="1010305"/>
            </a:xfrm>
            <a:prstGeom prst="star5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5965472" y="2000250"/>
            <a:ext cx="3086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3 - </a:t>
            </a:r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 = </a:t>
            </a: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377119" y="2770580"/>
            <a:ext cx="3086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2 </a:t>
            </a: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+ </a:t>
            </a:r>
            <a:r>
              <a:rPr lang="en-US" sz="4800" dirty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4800" dirty="0">
                <a:solidFill>
                  <a:schemeClr val="accent1"/>
                </a:solidFill>
                <a:latin typeface="Orly's Font 2" pitchFamily="66" charset="0"/>
              </a:rPr>
              <a:t> = </a:t>
            </a: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4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5965472" y="2770580"/>
            <a:ext cx="3086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3 - </a:t>
            </a: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 = </a:t>
            </a:r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3484386" y="3782621"/>
            <a:ext cx="23879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3 stars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22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build="p"/>
      <p:bldP spid="29" grpId="0" build="p"/>
      <p:bldP spid="30" grpId="0" build="p"/>
      <p:bldP spid="31" grpId="0" build="p"/>
      <p:bldP spid="3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/>
          <p:cNvGrpSpPr/>
          <p:nvPr/>
        </p:nvGrpSpPr>
        <p:grpSpPr>
          <a:xfrm>
            <a:off x="457200" y="3872430"/>
            <a:ext cx="7768167" cy="257416"/>
            <a:chOff x="457200" y="3872430"/>
            <a:chExt cx="7768167" cy="257416"/>
          </a:xfrm>
        </p:grpSpPr>
        <p:cxnSp>
          <p:nvCxnSpPr>
            <p:cNvPr id="65" name="Straight Connector 64"/>
            <p:cNvCxnSpPr/>
            <p:nvPr/>
          </p:nvCxnSpPr>
          <p:spPr bwMode="auto">
            <a:xfrm>
              <a:off x="5211204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>
              <a:off x="3288078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 bwMode="auto">
            <a:xfrm>
              <a:off x="1342752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 bwMode="auto">
            <a:xfrm>
              <a:off x="5015703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 bwMode="auto">
            <a:xfrm>
              <a:off x="1147251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 bwMode="auto">
            <a:xfrm flipV="1">
              <a:off x="457200" y="3977340"/>
              <a:ext cx="7768167" cy="15612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 bwMode="auto">
            <a:xfrm>
              <a:off x="3102261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 bwMode="auto">
            <a:xfrm>
              <a:off x="1538253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 bwMode="auto">
            <a:xfrm>
              <a:off x="1733754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 bwMode="auto">
            <a:xfrm>
              <a:off x="1929255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 bwMode="auto">
            <a:xfrm>
              <a:off x="2124756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 bwMode="auto">
            <a:xfrm>
              <a:off x="2320257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 bwMode="auto">
            <a:xfrm>
              <a:off x="2515758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 bwMode="auto">
            <a:xfrm>
              <a:off x="2711259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 bwMode="auto">
            <a:xfrm>
              <a:off x="2906760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 bwMode="auto">
            <a:xfrm>
              <a:off x="5406705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 bwMode="auto">
            <a:xfrm>
              <a:off x="5602206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 bwMode="auto">
            <a:xfrm>
              <a:off x="5797707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 bwMode="auto">
            <a:xfrm>
              <a:off x="5993208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 bwMode="auto">
            <a:xfrm>
              <a:off x="6188709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 bwMode="auto">
            <a:xfrm>
              <a:off x="3483579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 bwMode="auto">
            <a:xfrm>
              <a:off x="3679080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 bwMode="auto">
            <a:xfrm>
              <a:off x="3874581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 bwMode="auto">
            <a:xfrm>
              <a:off x="4070082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 bwMode="auto">
            <a:xfrm>
              <a:off x="4265583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 bwMode="auto">
            <a:xfrm>
              <a:off x="4461084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 bwMode="auto">
            <a:xfrm>
              <a:off x="4656585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 bwMode="auto">
            <a:xfrm>
              <a:off x="4852086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 bwMode="auto">
            <a:xfrm>
              <a:off x="7549320" y="387243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 bwMode="auto">
            <a:xfrm>
              <a:off x="7363503" y="387243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 bwMode="auto">
            <a:xfrm>
              <a:off x="6385998" y="387243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 bwMode="auto">
            <a:xfrm>
              <a:off x="6581499" y="387243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 bwMode="auto">
            <a:xfrm>
              <a:off x="6777000" y="387243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 bwMode="auto">
            <a:xfrm>
              <a:off x="6972501" y="387243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 bwMode="auto">
            <a:xfrm>
              <a:off x="7168002" y="387243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 bwMode="auto">
            <a:xfrm>
              <a:off x="7744821" y="387243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 bwMode="auto">
            <a:xfrm>
              <a:off x="7940322" y="387243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857250"/>
            <a:ext cx="82296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There were 95 pineapples in the school refrigerator.  The cooks used 61 of them to make a fruit salad.  How many pineapples are still in the refrigerator?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Shape 154"/>
          <p:cNvSpPr/>
          <p:nvPr/>
        </p:nvSpPr>
        <p:spPr>
          <a:xfrm>
            <a:off x="290864" y="823912"/>
            <a:ext cx="623536" cy="12223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3523544" y="57150"/>
            <a:ext cx="39059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Prove your answer using addition.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6035" y="171450"/>
            <a:ext cx="93980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1371600" y="2614562"/>
            <a:ext cx="19529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95 - 61 =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Shape 154"/>
          <p:cNvSpPr/>
          <p:nvPr/>
        </p:nvSpPr>
        <p:spPr>
          <a:xfrm>
            <a:off x="3292122" y="2492727"/>
            <a:ext cx="311768" cy="61118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4800600" y="2614562"/>
            <a:ext cx="24863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61 +    = 95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2" name="Shape 154"/>
          <p:cNvSpPr/>
          <p:nvPr/>
        </p:nvSpPr>
        <p:spPr>
          <a:xfrm>
            <a:off x="5856198" y="2548000"/>
            <a:ext cx="311768" cy="61118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104025" y="2614562"/>
            <a:ext cx="6879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6" name="Text Placeholder 2"/>
          <p:cNvSpPr txBox="1">
            <a:spLocks/>
          </p:cNvSpPr>
          <p:nvPr/>
        </p:nvSpPr>
        <p:spPr bwMode="auto">
          <a:xfrm>
            <a:off x="613833" y="4174622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1092047" y="3143250"/>
            <a:ext cx="1237258" cy="1554592"/>
            <a:chOff x="1092047" y="3143250"/>
            <a:chExt cx="1237258" cy="1554592"/>
          </a:xfrm>
        </p:grpSpPr>
        <p:grpSp>
          <p:nvGrpSpPr>
            <p:cNvPr id="134" name="Group 133"/>
            <p:cNvGrpSpPr/>
            <p:nvPr/>
          </p:nvGrpSpPr>
          <p:grpSpPr>
            <a:xfrm>
              <a:off x="1092047" y="3143250"/>
              <a:ext cx="895945" cy="898384"/>
              <a:chOff x="1092047" y="3143250"/>
              <a:chExt cx="895945" cy="898384"/>
            </a:xfrm>
          </p:grpSpPr>
          <p:sp>
            <p:nvSpPr>
              <p:cNvPr id="93" name="Oval 92"/>
              <p:cNvSpPr/>
              <p:nvPr/>
            </p:nvSpPr>
            <p:spPr bwMode="auto">
              <a:xfrm>
                <a:off x="1870517" y="3913046"/>
                <a:ext cx="117475" cy="128588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1156619" y="3687108"/>
                <a:ext cx="772636" cy="197379"/>
              </a:xfrm>
              <a:custGeom>
                <a:avLst/>
                <a:gdLst>
                  <a:gd name="connsiteX0" fmla="*/ 0 w 226139"/>
                  <a:gd name="connsiteY0" fmla="*/ 158045 h 177467"/>
                  <a:gd name="connsiteX1" fmla="*/ 79022 w 226139"/>
                  <a:gd name="connsiteY1" fmla="*/ 0 h 177467"/>
                  <a:gd name="connsiteX2" fmla="*/ 203200 w 226139"/>
                  <a:gd name="connsiteY2" fmla="*/ 158045 h 177467"/>
                  <a:gd name="connsiteX3" fmla="*/ 225778 w 226139"/>
                  <a:gd name="connsiteY3" fmla="*/ 169333 h 1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139" h="177467">
                    <a:moveTo>
                      <a:pt x="0" y="158045"/>
                    </a:moveTo>
                    <a:cubicBezTo>
                      <a:pt x="22577" y="79022"/>
                      <a:pt x="45155" y="0"/>
                      <a:pt x="79022" y="0"/>
                    </a:cubicBezTo>
                    <a:cubicBezTo>
                      <a:pt x="112889" y="0"/>
                      <a:pt x="178741" y="129823"/>
                      <a:pt x="203200" y="158045"/>
                    </a:cubicBezTo>
                    <a:cubicBezTo>
                      <a:pt x="227659" y="186267"/>
                      <a:pt x="226718" y="177800"/>
                      <a:pt x="225778" y="169333"/>
                    </a:cubicBez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Text Placeholder 2"/>
              <p:cNvSpPr txBox="1">
                <a:spLocks/>
              </p:cNvSpPr>
              <p:nvPr/>
            </p:nvSpPr>
            <p:spPr bwMode="auto">
              <a:xfrm>
                <a:off x="1092047" y="3143250"/>
                <a:ext cx="78130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+4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104" name="Text Placeholder 2"/>
            <p:cNvSpPr txBox="1">
              <a:spLocks/>
            </p:cNvSpPr>
            <p:nvPr/>
          </p:nvSpPr>
          <p:spPr bwMode="auto">
            <a:xfrm>
              <a:off x="1529205" y="4174622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65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929254" y="3192781"/>
            <a:ext cx="2334115" cy="1519489"/>
            <a:chOff x="1929254" y="3178353"/>
            <a:chExt cx="2334115" cy="1519489"/>
          </a:xfrm>
        </p:grpSpPr>
        <p:sp>
          <p:nvSpPr>
            <p:cNvPr id="109" name="Freeform 108"/>
            <p:cNvSpPr/>
            <p:nvPr/>
          </p:nvSpPr>
          <p:spPr>
            <a:xfrm>
              <a:off x="1929254" y="3580909"/>
              <a:ext cx="1930589" cy="338681"/>
            </a:xfrm>
            <a:custGeom>
              <a:avLst/>
              <a:gdLst>
                <a:gd name="connsiteX0" fmla="*/ 0 w 1964267"/>
                <a:gd name="connsiteY0" fmla="*/ 327392 h 338681"/>
                <a:gd name="connsiteX1" fmla="*/ 1162755 w 1964267"/>
                <a:gd name="connsiteY1" fmla="*/ 15 h 338681"/>
                <a:gd name="connsiteX2" fmla="*/ 1952978 w 1964267"/>
                <a:gd name="connsiteY2" fmla="*/ 338681 h 338681"/>
                <a:gd name="connsiteX3" fmla="*/ 1952978 w 1964267"/>
                <a:gd name="connsiteY3" fmla="*/ 338681 h 338681"/>
                <a:gd name="connsiteX4" fmla="*/ 1964267 w 1964267"/>
                <a:gd name="connsiteY4" fmla="*/ 338681 h 33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267" h="338681">
                  <a:moveTo>
                    <a:pt x="0" y="327392"/>
                  </a:moveTo>
                  <a:cubicBezTo>
                    <a:pt x="418629" y="162762"/>
                    <a:pt x="837259" y="-1867"/>
                    <a:pt x="1162755" y="15"/>
                  </a:cubicBezTo>
                  <a:cubicBezTo>
                    <a:pt x="1488251" y="1896"/>
                    <a:pt x="1952978" y="338681"/>
                    <a:pt x="1952978" y="338681"/>
                  </a:cubicBezTo>
                  <a:lnTo>
                    <a:pt x="1952978" y="338681"/>
                  </a:lnTo>
                  <a:lnTo>
                    <a:pt x="1964267" y="338681"/>
                  </a:ln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5" name="Group 124"/>
            <p:cNvGrpSpPr/>
            <p:nvPr/>
          </p:nvGrpSpPr>
          <p:grpSpPr>
            <a:xfrm>
              <a:off x="2557606" y="3178353"/>
              <a:ext cx="1705763" cy="1519489"/>
              <a:chOff x="2557606" y="3178353"/>
              <a:chExt cx="1705763" cy="1519489"/>
            </a:xfrm>
          </p:grpSpPr>
          <p:sp>
            <p:nvSpPr>
              <p:cNvPr id="95" name="Oval 94"/>
              <p:cNvSpPr/>
              <p:nvPr/>
            </p:nvSpPr>
            <p:spPr bwMode="auto">
              <a:xfrm>
                <a:off x="3791986" y="3909099"/>
                <a:ext cx="115888" cy="128588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sp>
            <p:nvSpPr>
              <p:cNvPr id="111" name="Text Placeholder 2"/>
              <p:cNvSpPr txBox="1">
                <a:spLocks/>
              </p:cNvSpPr>
              <p:nvPr/>
            </p:nvSpPr>
            <p:spPr bwMode="auto">
              <a:xfrm>
                <a:off x="2557606" y="3178353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+10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107" name="Text Placeholder 2"/>
              <p:cNvSpPr txBox="1">
                <a:spLocks/>
              </p:cNvSpPr>
              <p:nvPr/>
            </p:nvSpPr>
            <p:spPr bwMode="auto">
              <a:xfrm>
                <a:off x="3463269" y="4174622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75</a:t>
                </a:r>
                <a:endParaRPr lang="en-US" sz="2800" dirty="0">
                  <a:solidFill>
                    <a:schemeClr val="accent5"/>
                  </a:solidFill>
                  <a:latin typeface="Orly's Font 2" pitchFamily="66" charset="0"/>
                </a:endParaRPr>
              </a:p>
            </p:txBody>
          </p:sp>
        </p:grpSp>
      </p:grpSp>
      <p:grpSp>
        <p:nvGrpSpPr>
          <p:cNvPr id="127" name="Group 126"/>
          <p:cNvGrpSpPr/>
          <p:nvPr/>
        </p:nvGrpSpPr>
        <p:grpSpPr>
          <a:xfrm>
            <a:off x="3860876" y="3188433"/>
            <a:ext cx="2291019" cy="1528185"/>
            <a:chOff x="3860876" y="3178353"/>
            <a:chExt cx="2291019" cy="1528185"/>
          </a:xfrm>
        </p:grpSpPr>
        <p:sp>
          <p:nvSpPr>
            <p:cNvPr id="94" name="Oval 93"/>
            <p:cNvSpPr/>
            <p:nvPr/>
          </p:nvSpPr>
          <p:spPr bwMode="auto">
            <a:xfrm>
              <a:off x="5733521" y="3934373"/>
              <a:ext cx="115887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60876" y="3580909"/>
              <a:ext cx="1930589" cy="338681"/>
            </a:xfrm>
            <a:custGeom>
              <a:avLst/>
              <a:gdLst>
                <a:gd name="connsiteX0" fmla="*/ 0 w 1964267"/>
                <a:gd name="connsiteY0" fmla="*/ 327392 h 338681"/>
                <a:gd name="connsiteX1" fmla="*/ 1162755 w 1964267"/>
                <a:gd name="connsiteY1" fmla="*/ 15 h 338681"/>
                <a:gd name="connsiteX2" fmla="*/ 1952978 w 1964267"/>
                <a:gd name="connsiteY2" fmla="*/ 338681 h 338681"/>
                <a:gd name="connsiteX3" fmla="*/ 1952978 w 1964267"/>
                <a:gd name="connsiteY3" fmla="*/ 338681 h 338681"/>
                <a:gd name="connsiteX4" fmla="*/ 1964267 w 1964267"/>
                <a:gd name="connsiteY4" fmla="*/ 338681 h 33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267" h="338681">
                  <a:moveTo>
                    <a:pt x="0" y="327392"/>
                  </a:moveTo>
                  <a:cubicBezTo>
                    <a:pt x="418629" y="162762"/>
                    <a:pt x="837259" y="-1867"/>
                    <a:pt x="1162755" y="15"/>
                  </a:cubicBezTo>
                  <a:cubicBezTo>
                    <a:pt x="1488251" y="1896"/>
                    <a:pt x="1952978" y="338681"/>
                    <a:pt x="1952978" y="338681"/>
                  </a:cubicBezTo>
                  <a:lnTo>
                    <a:pt x="1952978" y="338681"/>
                  </a:lnTo>
                  <a:lnTo>
                    <a:pt x="1964267" y="338681"/>
                  </a:ln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Text Placeholder 2"/>
            <p:cNvSpPr txBox="1">
              <a:spLocks/>
            </p:cNvSpPr>
            <p:nvPr/>
          </p:nvSpPr>
          <p:spPr bwMode="auto">
            <a:xfrm>
              <a:off x="4456738" y="3178353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+10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08" name="Text Placeholder 2"/>
            <p:cNvSpPr txBox="1">
              <a:spLocks/>
            </p:cNvSpPr>
            <p:nvPr/>
          </p:nvSpPr>
          <p:spPr bwMode="auto">
            <a:xfrm>
              <a:off x="5351795" y="4183318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85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797707" y="3188433"/>
            <a:ext cx="2705649" cy="1626613"/>
            <a:chOff x="5797707" y="3188433"/>
            <a:chExt cx="2705649" cy="1626613"/>
          </a:xfrm>
        </p:grpSpPr>
        <p:sp>
          <p:nvSpPr>
            <p:cNvPr id="97" name="Text Placeholder 2"/>
            <p:cNvSpPr txBox="1">
              <a:spLocks/>
            </p:cNvSpPr>
            <p:nvPr/>
          </p:nvSpPr>
          <p:spPr bwMode="auto">
            <a:xfrm>
              <a:off x="7017456" y="4291826"/>
              <a:ext cx="1485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95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cxnSp>
          <p:nvCxnSpPr>
            <p:cNvPr id="113" name="Straight Arrow Connector 112"/>
            <p:cNvCxnSpPr/>
            <p:nvPr/>
          </p:nvCxnSpPr>
          <p:spPr>
            <a:xfrm>
              <a:off x="7741225" y="3803197"/>
              <a:ext cx="1637" cy="514350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8" name="Group 127"/>
            <p:cNvGrpSpPr/>
            <p:nvPr/>
          </p:nvGrpSpPr>
          <p:grpSpPr>
            <a:xfrm>
              <a:off x="5797707" y="3188433"/>
              <a:ext cx="1930589" cy="741237"/>
              <a:chOff x="3860876" y="3178353"/>
              <a:chExt cx="1930589" cy="741237"/>
            </a:xfrm>
          </p:grpSpPr>
          <p:sp>
            <p:nvSpPr>
              <p:cNvPr id="130" name="Freeform 129"/>
              <p:cNvSpPr/>
              <p:nvPr/>
            </p:nvSpPr>
            <p:spPr>
              <a:xfrm>
                <a:off x="3860876" y="3580909"/>
                <a:ext cx="1930589" cy="338681"/>
              </a:xfrm>
              <a:custGeom>
                <a:avLst/>
                <a:gdLst>
                  <a:gd name="connsiteX0" fmla="*/ 0 w 1964267"/>
                  <a:gd name="connsiteY0" fmla="*/ 327392 h 338681"/>
                  <a:gd name="connsiteX1" fmla="*/ 1162755 w 1964267"/>
                  <a:gd name="connsiteY1" fmla="*/ 15 h 338681"/>
                  <a:gd name="connsiteX2" fmla="*/ 1952978 w 1964267"/>
                  <a:gd name="connsiteY2" fmla="*/ 338681 h 338681"/>
                  <a:gd name="connsiteX3" fmla="*/ 1952978 w 1964267"/>
                  <a:gd name="connsiteY3" fmla="*/ 338681 h 338681"/>
                  <a:gd name="connsiteX4" fmla="*/ 1964267 w 1964267"/>
                  <a:gd name="connsiteY4" fmla="*/ 338681 h 33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267" h="338681">
                    <a:moveTo>
                      <a:pt x="0" y="327392"/>
                    </a:moveTo>
                    <a:cubicBezTo>
                      <a:pt x="418629" y="162762"/>
                      <a:pt x="837259" y="-1867"/>
                      <a:pt x="1162755" y="15"/>
                    </a:cubicBezTo>
                    <a:cubicBezTo>
                      <a:pt x="1488251" y="1896"/>
                      <a:pt x="1952978" y="338681"/>
                      <a:pt x="1952978" y="338681"/>
                    </a:cubicBezTo>
                    <a:lnTo>
                      <a:pt x="1952978" y="338681"/>
                    </a:lnTo>
                    <a:lnTo>
                      <a:pt x="1964267" y="338681"/>
                    </a:ln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Text Placeholder 2"/>
              <p:cNvSpPr txBox="1">
                <a:spLocks/>
              </p:cNvSpPr>
              <p:nvPr/>
            </p:nvSpPr>
            <p:spPr bwMode="auto">
              <a:xfrm>
                <a:off x="4456738" y="3178353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+10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</p:grpSp>
      <p:sp>
        <p:nvSpPr>
          <p:cNvPr id="136" name="Rectangle 135"/>
          <p:cNvSpPr/>
          <p:nvPr/>
        </p:nvSpPr>
        <p:spPr>
          <a:xfrm>
            <a:off x="1242498" y="3162187"/>
            <a:ext cx="6044480" cy="428802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7" name="Text Placeholder 2"/>
          <p:cNvSpPr txBox="1">
            <a:spLocks/>
          </p:cNvSpPr>
          <p:nvPr/>
        </p:nvSpPr>
        <p:spPr bwMode="auto">
          <a:xfrm>
            <a:off x="5623278" y="2648429"/>
            <a:ext cx="6879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1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41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/>
      <p:bldP spid="9" grpId="0" build="p"/>
      <p:bldP spid="11" grpId="0" build="p"/>
      <p:bldP spid="13" grpId="0" build="p"/>
      <p:bldP spid="96" grpId="0" build="p"/>
      <p:bldP spid="136" grpId="0" animBg="1"/>
      <p:bldP spid="13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54"/>
          <p:cNvSpPr/>
          <p:nvPr/>
        </p:nvSpPr>
        <p:spPr>
          <a:xfrm>
            <a:off x="4776797" y="1151651"/>
            <a:ext cx="311768" cy="6111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</p:sp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3031165" y="1239619"/>
            <a:ext cx="41697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</a:rPr>
              <a:t>61 +    = 95 </a:t>
            </a:r>
            <a:endParaRPr lang="en-US" sz="3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196743" y="1239619"/>
            <a:ext cx="15776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34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523544" y="57150"/>
            <a:ext cx="39059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Prove your answer using addition.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6035" y="171450"/>
            <a:ext cx="93980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3399822" y="1885950"/>
            <a:ext cx="272430" cy="2075141"/>
            <a:chOff x="7086600" y="1327908"/>
            <a:chExt cx="272430" cy="2075141"/>
          </a:xfrm>
        </p:grpSpPr>
        <p:sp>
          <p:nvSpPr>
            <p:cNvPr id="8" name="Cube 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8" name="Cube 17"/>
          <p:cNvSpPr>
            <a:spLocks noChangeAspect="1"/>
          </p:cNvSpPr>
          <p:nvPr/>
        </p:nvSpPr>
        <p:spPr>
          <a:xfrm>
            <a:off x="5946690" y="209792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/>
        </p:nvGrpSpPr>
        <p:grpSpPr>
          <a:xfrm>
            <a:off x="3808681" y="1885950"/>
            <a:ext cx="272430" cy="2075141"/>
            <a:chOff x="7086600" y="1327908"/>
            <a:chExt cx="272430" cy="2075141"/>
          </a:xfrm>
        </p:grpSpPr>
        <p:sp>
          <p:nvSpPr>
            <p:cNvPr id="20" name="Cube 1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4217540" y="1885950"/>
            <a:ext cx="272430" cy="2075141"/>
            <a:chOff x="7086600" y="1327908"/>
            <a:chExt cx="272430" cy="2075141"/>
          </a:xfrm>
        </p:grpSpPr>
        <p:sp>
          <p:nvSpPr>
            <p:cNvPr id="31" name="Cube 3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4626399" y="18859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2" name="Cube 4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Group 51"/>
          <p:cNvGrpSpPr>
            <a:grpSpLocks noChangeAspect="1"/>
          </p:cNvGrpSpPr>
          <p:nvPr/>
        </p:nvGrpSpPr>
        <p:grpSpPr>
          <a:xfrm>
            <a:off x="5035258" y="18859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3" name="Cube 5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Group 62"/>
          <p:cNvGrpSpPr>
            <a:grpSpLocks noChangeAspect="1"/>
          </p:cNvGrpSpPr>
          <p:nvPr/>
        </p:nvGrpSpPr>
        <p:grpSpPr>
          <a:xfrm>
            <a:off x="5444115" y="18859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64" name="Cube 6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Cube 7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4" name="Cube 73"/>
          <p:cNvSpPr>
            <a:spLocks noChangeAspect="1"/>
          </p:cNvSpPr>
          <p:nvPr/>
        </p:nvSpPr>
        <p:spPr>
          <a:xfrm>
            <a:off x="5946690" y="241443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Cube 74"/>
          <p:cNvSpPr>
            <a:spLocks noChangeAspect="1"/>
          </p:cNvSpPr>
          <p:nvPr/>
        </p:nvSpPr>
        <p:spPr>
          <a:xfrm>
            <a:off x="5946690" y="273094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Cube 75"/>
          <p:cNvSpPr>
            <a:spLocks noChangeAspect="1"/>
          </p:cNvSpPr>
          <p:nvPr/>
        </p:nvSpPr>
        <p:spPr>
          <a:xfrm>
            <a:off x="5946690" y="3047453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Cube 76"/>
          <p:cNvSpPr>
            <a:spLocks noChangeAspect="1"/>
          </p:cNvSpPr>
          <p:nvPr/>
        </p:nvSpPr>
        <p:spPr>
          <a:xfrm>
            <a:off x="5946690" y="3363961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78" name="Group 77"/>
          <p:cNvGrpSpPr>
            <a:grpSpLocks noChangeAspect="1"/>
          </p:cNvGrpSpPr>
          <p:nvPr/>
        </p:nvGrpSpPr>
        <p:grpSpPr>
          <a:xfrm>
            <a:off x="2173245" y="1885950"/>
            <a:ext cx="272430" cy="2075141"/>
            <a:chOff x="7086600" y="1327908"/>
            <a:chExt cx="272430" cy="2075141"/>
          </a:xfrm>
        </p:grpSpPr>
        <p:sp>
          <p:nvSpPr>
            <p:cNvPr id="79" name="Cube 7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Cube 7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Cube 8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Cube 8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Cube 8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Cube 8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9" name="Group 88"/>
          <p:cNvGrpSpPr>
            <a:grpSpLocks noChangeAspect="1"/>
          </p:cNvGrpSpPr>
          <p:nvPr/>
        </p:nvGrpSpPr>
        <p:grpSpPr>
          <a:xfrm>
            <a:off x="2582104" y="1885950"/>
            <a:ext cx="272430" cy="2075141"/>
            <a:chOff x="7086600" y="1327908"/>
            <a:chExt cx="272430" cy="2075141"/>
          </a:xfrm>
        </p:grpSpPr>
        <p:sp>
          <p:nvSpPr>
            <p:cNvPr id="90" name="Cube 8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Cube 9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Cube 9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Cube 9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Cube 9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Cube 9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Cube 9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Cube 9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Cube 9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0" name="Group 99"/>
          <p:cNvGrpSpPr>
            <a:grpSpLocks noChangeAspect="1"/>
          </p:cNvGrpSpPr>
          <p:nvPr/>
        </p:nvGrpSpPr>
        <p:grpSpPr>
          <a:xfrm>
            <a:off x="2990963" y="1885950"/>
            <a:ext cx="272430" cy="2075141"/>
            <a:chOff x="7086600" y="1327908"/>
            <a:chExt cx="272430" cy="2075141"/>
          </a:xfrm>
        </p:grpSpPr>
        <p:sp>
          <p:nvSpPr>
            <p:cNvPr id="101" name="Cube 10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Cube 10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Cube 10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Cube 10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Cube 10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Cube 10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Cube 10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Cube 10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Cube 10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1" name="Text Placeholder 2"/>
          <p:cNvSpPr txBox="1">
            <a:spLocks/>
          </p:cNvSpPr>
          <p:nvPr/>
        </p:nvSpPr>
        <p:spPr bwMode="auto">
          <a:xfrm>
            <a:off x="2057400" y="4171950"/>
            <a:ext cx="4847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34 pineapples left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28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8" grpId="0" animBg="1"/>
      <p:bldP spid="74" grpId="0" animBg="1"/>
      <p:bldP spid="75" grpId="0" animBg="1"/>
      <p:bldP spid="76" grpId="0" animBg="1"/>
      <p:bldP spid="77" grpId="0" animBg="1"/>
      <p:bldP spid="1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165"/>
          <p:cNvSpPr/>
          <p:nvPr/>
        </p:nvSpPr>
        <p:spPr>
          <a:xfrm>
            <a:off x="5600700" y="2673132"/>
            <a:ext cx="768557" cy="31498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4499935" y="2614562"/>
            <a:ext cx="3086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59 +       = 82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5640997" y="2567840"/>
            <a:ext cx="6879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9" name="Shape 165"/>
          <p:cNvSpPr/>
          <p:nvPr/>
        </p:nvSpPr>
        <p:spPr>
          <a:xfrm>
            <a:off x="3117643" y="2686050"/>
            <a:ext cx="768557" cy="31498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" name="Shape 165"/>
          <p:cNvSpPr/>
          <p:nvPr/>
        </p:nvSpPr>
        <p:spPr>
          <a:xfrm>
            <a:off x="180702" y="1765191"/>
            <a:ext cx="1162050" cy="476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grpSp>
        <p:nvGrpSpPr>
          <p:cNvPr id="6" name="Group 5"/>
          <p:cNvGrpSpPr/>
          <p:nvPr/>
        </p:nvGrpSpPr>
        <p:grpSpPr>
          <a:xfrm>
            <a:off x="1543755" y="3877373"/>
            <a:ext cx="6057900" cy="252473"/>
            <a:chOff x="457200" y="3877373"/>
            <a:chExt cx="6057900" cy="252473"/>
          </a:xfrm>
        </p:grpSpPr>
        <p:cxnSp>
          <p:nvCxnSpPr>
            <p:cNvPr id="7" name="Straight Connector 6"/>
            <p:cNvCxnSpPr/>
            <p:nvPr/>
          </p:nvCxnSpPr>
          <p:spPr bwMode="auto">
            <a:xfrm>
              <a:off x="5211204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3288078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1342752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5015703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1147251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 bwMode="auto">
            <a:xfrm flipV="1">
              <a:off x="457200" y="3985146"/>
              <a:ext cx="6057900" cy="7806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102261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1538253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1733754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1929255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2124756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2320257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2515758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2711259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2906760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5406705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5602206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5797707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5993208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3483579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3679080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3874581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4070082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4265583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4461084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4656585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4852086" y="387737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685800" y="857250"/>
            <a:ext cx="82296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There were 82 watermelons in the school refrigerator.  The cooks used 59 of them to make a fruit salad.  How many watermelons are still in the refrigerator?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3523544" y="57150"/>
            <a:ext cx="39059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Prove your answer using addition.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6035" y="171450"/>
            <a:ext cx="93980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1371600" y="2614562"/>
            <a:ext cx="19529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82- 59=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 bwMode="auto">
          <a:xfrm>
            <a:off x="3182816" y="2581931"/>
            <a:ext cx="6879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1700388" y="4174622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59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861935" y="3237109"/>
            <a:ext cx="1107371" cy="1436268"/>
            <a:chOff x="775380" y="3237109"/>
            <a:chExt cx="1107371" cy="1436268"/>
          </a:xfrm>
        </p:grpSpPr>
        <p:grpSp>
          <p:nvGrpSpPr>
            <p:cNvPr id="55" name="Group 54"/>
            <p:cNvGrpSpPr/>
            <p:nvPr/>
          </p:nvGrpSpPr>
          <p:grpSpPr>
            <a:xfrm>
              <a:off x="775380" y="3237109"/>
              <a:ext cx="781309" cy="781440"/>
              <a:chOff x="775380" y="3237109"/>
              <a:chExt cx="781309" cy="781440"/>
            </a:xfrm>
          </p:grpSpPr>
          <p:sp>
            <p:nvSpPr>
              <p:cNvPr id="57" name="Oval 56"/>
              <p:cNvSpPr/>
              <p:nvPr/>
            </p:nvSpPr>
            <p:spPr bwMode="auto">
              <a:xfrm>
                <a:off x="1306601" y="3889961"/>
                <a:ext cx="117475" cy="128588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1156619" y="3687109"/>
                <a:ext cx="186133" cy="185322"/>
              </a:xfrm>
              <a:custGeom>
                <a:avLst/>
                <a:gdLst>
                  <a:gd name="connsiteX0" fmla="*/ 0 w 226139"/>
                  <a:gd name="connsiteY0" fmla="*/ 158045 h 177467"/>
                  <a:gd name="connsiteX1" fmla="*/ 79022 w 226139"/>
                  <a:gd name="connsiteY1" fmla="*/ 0 h 177467"/>
                  <a:gd name="connsiteX2" fmla="*/ 203200 w 226139"/>
                  <a:gd name="connsiteY2" fmla="*/ 158045 h 177467"/>
                  <a:gd name="connsiteX3" fmla="*/ 225778 w 226139"/>
                  <a:gd name="connsiteY3" fmla="*/ 169333 h 1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139" h="177467">
                    <a:moveTo>
                      <a:pt x="0" y="158045"/>
                    </a:moveTo>
                    <a:cubicBezTo>
                      <a:pt x="22577" y="79022"/>
                      <a:pt x="45155" y="0"/>
                      <a:pt x="79022" y="0"/>
                    </a:cubicBezTo>
                    <a:cubicBezTo>
                      <a:pt x="112889" y="0"/>
                      <a:pt x="178741" y="129823"/>
                      <a:pt x="203200" y="158045"/>
                    </a:cubicBezTo>
                    <a:cubicBezTo>
                      <a:pt x="227659" y="186267"/>
                      <a:pt x="226718" y="177800"/>
                      <a:pt x="225778" y="169333"/>
                    </a:cubicBez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 Placeholder 2"/>
              <p:cNvSpPr txBox="1">
                <a:spLocks/>
              </p:cNvSpPr>
              <p:nvPr/>
            </p:nvSpPr>
            <p:spPr bwMode="auto">
              <a:xfrm>
                <a:off x="775380" y="3237109"/>
                <a:ext cx="78130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+1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56" name="Text Placeholder 2"/>
            <p:cNvSpPr txBox="1">
              <a:spLocks/>
            </p:cNvSpPr>
            <p:nvPr/>
          </p:nvSpPr>
          <p:spPr bwMode="auto">
            <a:xfrm>
              <a:off x="1082651" y="4150157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60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459565" y="3192781"/>
            <a:ext cx="2334115" cy="1519489"/>
            <a:chOff x="1929254" y="3178353"/>
            <a:chExt cx="2334115" cy="1519489"/>
          </a:xfrm>
        </p:grpSpPr>
        <p:sp>
          <p:nvSpPr>
            <p:cNvPr id="61" name="Freeform 60"/>
            <p:cNvSpPr/>
            <p:nvPr/>
          </p:nvSpPr>
          <p:spPr>
            <a:xfrm>
              <a:off x="1929254" y="3580909"/>
              <a:ext cx="1930589" cy="338681"/>
            </a:xfrm>
            <a:custGeom>
              <a:avLst/>
              <a:gdLst>
                <a:gd name="connsiteX0" fmla="*/ 0 w 1964267"/>
                <a:gd name="connsiteY0" fmla="*/ 327392 h 338681"/>
                <a:gd name="connsiteX1" fmla="*/ 1162755 w 1964267"/>
                <a:gd name="connsiteY1" fmla="*/ 15 h 338681"/>
                <a:gd name="connsiteX2" fmla="*/ 1952978 w 1964267"/>
                <a:gd name="connsiteY2" fmla="*/ 338681 h 338681"/>
                <a:gd name="connsiteX3" fmla="*/ 1952978 w 1964267"/>
                <a:gd name="connsiteY3" fmla="*/ 338681 h 338681"/>
                <a:gd name="connsiteX4" fmla="*/ 1964267 w 1964267"/>
                <a:gd name="connsiteY4" fmla="*/ 338681 h 33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267" h="338681">
                  <a:moveTo>
                    <a:pt x="0" y="327392"/>
                  </a:moveTo>
                  <a:cubicBezTo>
                    <a:pt x="418629" y="162762"/>
                    <a:pt x="837259" y="-1867"/>
                    <a:pt x="1162755" y="15"/>
                  </a:cubicBezTo>
                  <a:cubicBezTo>
                    <a:pt x="1488251" y="1896"/>
                    <a:pt x="1952978" y="338681"/>
                    <a:pt x="1952978" y="338681"/>
                  </a:cubicBezTo>
                  <a:lnTo>
                    <a:pt x="1952978" y="338681"/>
                  </a:lnTo>
                  <a:lnTo>
                    <a:pt x="1964267" y="338681"/>
                  </a:ln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2557606" y="3178353"/>
              <a:ext cx="1705763" cy="1519489"/>
              <a:chOff x="2557606" y="3178353"/>
              <a:chExt cx="1705763" cy="1519489"/>
            </a:xfrm>
          </p:grpSpPr>
          <p:sp>
            <p:nvSpPr>
              <p:cNvPr id="63" name="Oval 62"/>
              <p:cNvSpPr/>
              <p:nvPr/>
            </p:nvSpPr>
            <p:spPr bwMode="auto">
              <a:xfrm>
                <a:off x="3791986" y="3909099"/>
                <a:ext cx="115888" cy="128588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sp>
            <p:nvSpPr>
              <p:cNvPr id="64" name="Text Placeholder 2"/>
              <p:cNvSpPr txBox="1">
                <a:spLocks/>
              </p:cNvSpPr>
              <p:nvPr/>
            </p:nvSpPr>
            <p:spPr bwMode="auto">
              <a:xfrm>
                <a:off x="2557606" y="3178353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+10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65" name="Text Placeholder 2"/>
              <p:cNvSpPr txBox="1">
                <a:spLocks/>
              </p:cNvSpPr>
              <p:nvPr/>
            </p:nvSpPr>
            <p:spPr bwMode="auto">
              <a:xfrm>
                <a:off x="3463269" y="4174622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70</a:t>
                </a:r>
                <a:endParaRPr lang="en-US" sz="2800" dirty="0">
                  <a:solidFill>
                    <a:schemeClr val="accent5"/>
                  </a:solidFill>
                  <a:latin typeface="Orly's Font 2" pitchFamily="66" charset="0"/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4367388" y="3188433"/>
            <a:ext cx="2291019" cy="1528185"/>
            <a:chOff x="3860876" y="3178353"/>
            <a:chExt cx="2291019" cy="1528185"/>
          </a:xfrm>
        </p:grpSpPr>
        <p:sp>
          <p:nvSpPr>
            <p:cNvPr id="67" name="Oval 66"/>
            <p:cNvSpPr/>
            <p:nvPr/>
          </p:nvSpPr>
          <p:spPr bwMode="auto">
            <a:xfrm>
              <a:off x="5733521" y="3934373"/>
              <a:ext cx="115887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60876" y="3580909"/>
              <a:ext cx="1930589" cy="338681"/>
            </a:xfrm>
            <a:custGeom>
              <a:avLst/>
              <a:gdLst>
                <a:gd name="connsiteX0" fmla="*/ 0 w 1964267"/>
                <a:gd name="connsiteY0" fmla="*/ 327392 h 338681"/>
                <a:gd name="connsiteX1" fmla="*/ 1162755 w 1964267"/>
                <a:gd name="connsiteY1" fmla="*/ 15 h 338681"/>
                <a:gd name="connsiteX2" fmla="*/ 1952978 w 1964267"/>
                <a:gd name="connsiteY2" fmla="*/ 338681 h 338681"/>
                <a:gd name="connsiteX3" fmla="*/ 1952978 w 1964267"/>
                <a:gd name="connsiteY3" fmla="*/ 338681 h 338681"/>
                <a:gd name="connsiteX4" fmla="*/ 1964267 w 1964267"/>
                <a:gd name="connsiteY4" fmla="*/ 338681 h 33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267" h="338681">
                  <a:moveTo>
                    <a:pt x="0" y="327392"/>
                  </a:moveTo>
                  <a:cubicBezTo>
                    <a:pt x="418629" y="162762"/>
                    <a:pt x="837259" y="-1867"/>
                    <a:pt x="1162755" y="15"/>
                  </a:cubicBezTo>
                  <a:cubicBezTo>
                    <a:pt x="1488251" y="1896"/>
                    <a:pt x="1952978" y="338681"/>
                    <a:pt x="1952978" y="338681"/>
                  </a:cubicBezTo>
                  <a:lnTo>
                    <a:pt x="1952978" y="338681"/>
                  </a:lnTo>
                  <a:lnTo>
                    <a:pt x="1964267" y="338681"/>
                  </a:ln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 Placeholder 2"/>
            <p:cNvSpPr txBox="1">
              <a:spLocks/>
            </p:cNvSpPr>
            <p:nvPr/>
          </p:nvSpPr>
          <p:spPr bwMode="auto">
            <a:xfrm>
              <a:off x="4456738" y="3178353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+10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70" name="Text Placeholder 2"/>
            <p:cNvSpPr txBox="1">
              <a:spLocks/>
            </p:cNvSpPr>
            <p:nvPr/>
          </p:nvSpPr>
          <p:spPr bwMode="auto">
            <a:xfrm>
              <a:off x="5351795" y="4183318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80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967588" y="3237109"/>
            <a:ext cx="1485900" cy="1577937"/>
            <a:chOff x="5463822" y="3237109"/>
            <a:chExt cx="1485900" cy="1577937"/>
          </a:xfrm>
        </p:grpSpPr>
        <p:sp>
          <p:nvSpPr>
            <p:cNvPr id="72" name="Text Placeholder 2"/>
            <p:cNvSpPr txBox="1">
              <a:spLocks/>
            </p:cNvSpPr>
            <p:nvPr/>
          </p:nvSpPr>
          <p:spPr bwMode="auto">
            <a:xfrm>
              <a:off x="5463822" y="4291826"/>
              <a:ext cx="1485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82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cxnSp>
          <p:nvCxnSpPr>
            <p:cNvPr id="73" name="Straight Arrow Connector 72"/>
            <p:cNvCxnSpPr/>
            <p:nvPr/>
          </p:nvCxnSpPr>
          <p:spPr>
            <a:xfrm>
              <a:off x="6187591" y="3803197"/>
              <a:ext cx="1637" cy="514350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/>
            <p:cNvGrpSpPr/>
            <p:nvPr/>
          </p:nvGrpSpPr>
          <p:grpSpPr>
            <a:xfrm>
              <a:off x="5732011" y="3237109"/>
              <a:ext cx="800100" cy="692561"/>
              <a:chOff x="3795180" y="3227029"/>
              <a:chExt cx="800100" cy="692561"/>
            </a:xfrm>
          </p:grpSpPr>
          <p:sp>
            <p:nvSpPr>
              <p:cNvPr id="75" name="Freeform 74"/>
              <p:cNvSpPr/>
              <p:nvPr/>
            </p:nvSpPr>
            <p:spPr>
              <a:xfrm>
                <a:off x="3860877" y="3750249"/>
                <a:ext cx="391002" cy="169341"/>
              </a:xfrm>
              <a:custGeom>
                <a:avLst/>
                <a:gdLst>
                  <a:gd name="connsiteX0" fmla="*/ 0 w 1964267"/>
                  <a:gd name="connsiteY0" fmla="*/ 327392 h 338681"/>
                  <a:gd name="connsiteX1" fmla="*/ 1162755 w 1964267"/>
                  <a:gd name="connsiteY1" fmla="*/ 15 h 338681"/>
                  <a:gd name="connsiteX2" fmla="*/ 1952978 w 1964267"/>
                  <a:gd name="connsiteY2" fmla="*/ 338681 h 338681"/>
                  <a:gd name="connsiteX3" fmla="*/ 1952978 w 1964267"/>
                  <a:gd name="connsiteY3" fmla="*/ 338681 h 338681"/>
                  <a:gd name="connsiteX4" fmla="*/ 1964267 w 1964267"/>
                  <a:gd name="connsiteY4" fmla="*/ 338681 h 33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267" h="338681">
                    <a:moveTo>
                      <a:pt x="0" y="327392"/>
                    </a:moveTo>
                    <a:cubicBezTo>
                      <a:pt x="418629" y="162762"/>
                      <a:pt x="837259" y="-1867"/>
                      <a:pt x="1162755" y="15"/>
                    </a:cubicBezTo>
                    <a:cubicBezTo>
                      <a:pt x="1488251" y="1896"/>
                      <a:pt x="1952978" y="338681"/>
                      <a:pt x="1952978" y="338681"/>
                    </a:cubicBezTo>
                    <a:lnTo>
                      <a:pt x="1952978" y="338681"/>
                    </a:lnTo>
                    <a:lnTo>
                      <a:pt x="1964267" y="338681"/>
                    </a:ln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Text Placeholder 2"/>
              <p:cNvSpPr txBox="1">
                <a:spLocks/>
              </p:cNvSpPr>
              <p:nvPr/>
            </p:nvSpPr>
            <p:spPr bwMode="auto">
              <a:xfrm>
                <a:off x="3795180" y="3227029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+2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</p:grpSp>
      <p:sp>
        <p:nvSpPr>
          <p:cNvPr id="77" name="Rectangle 76"/>
          <p:cNvSpPr/>
          <p:nvPr/>
        </p:nvSpPr>
        <p:spPr>
          <a:xfrm>
            <a:off x="1557175" y="3199009"/>
            <a:ext cx="6044480" cy="428802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1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1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78" grpId="0" build="p"/>
      <p:bldP spid="44" grpId="0"/>
      <p:bldP spid="46" grpId="0"/>
      <p:bldP spid="48" grpId="0" build="p"/>
      <p:bldP spid="52" grpId="0" build="p"/>
      <p:bldP spid="53" grpId="0" build="p"/>
      <p:bldP spid="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65"/>
          <p:cNvSpPr/>
          <p:nvPr/>
        </p:nvSpPr>
        <p:spPr>
          <a:xfrm>
            <a:off x="4229100" y="1125319"/>
            <a:ext cx="1058800" cy="43393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523544" y="57150"/>
            <a:ext cx="39059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Prove your answer using addition.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6035" y="171450"/>
            <a:ext cx="93980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3103718" y="1803250"/>
            <a:ext cx="272430" cy="2075141"/>
            <a:chOff x="7086600" y="1327908"/>
            <a:chExt cx="272430" cy="2075141"/>
          </a:xfrm>
        </p:grpSpPr>
        <p:sp>
          <p:nvSpPr>
            <p:cNvPr id="8" name="Cube 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8" name="Cube 17"/>
          <p:cNvSpPr>
            <a:spLocks noChangeAspect="1"/>
          </p:cNvSpPr>
          <p:nvPr/>
        </p:nvSpPr>
        <p:spPr>
          <a:xfrm>
            <a:off x="5420441" y="1771650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/>
        </p:nvGrpSpPr>
        <p:grpSpPr>
          <a:xfrm>
            <a:off x="3512577" y="1803250"/>
            <a:ext cx="272430" cy="2075141"/>
            <a:chOff x="7086600" y="1327908"/>
            <a:chExt cx="272430" cy="2075141"/>
          </a:xfrm>
        </p:grpSpPr>
        <p:sp>
          <p:nvSpPr>
            <p:cNvPr id="20" name="Cube 1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3921436" y="1803250"/>
            <a:ext cx="272430" cy="2075141"/>
            <a:chOff x="7086600" y="1327908"/>
            <a:chExt cx="272430" cy="2075141"/>
          </a:xfrm>
        </p:grpSpPr>
        <p:sp>
          <p:nvSpPr>
            <p:cNvPr id="31" name="Cube 3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4330295" y="18032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2" name="Cube 4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Group 51"/>
          <p:cNvGrpSpPr>
            <a:grpSpLocks noChangeAspect="1"/>
          </p:cNvGrpSpPr>
          <p:nvPr/>
        </p:nvGrpSpPr>
        <p:grpSpPr>
          <a:xfrm>
            <a:off x="4739154" y="18032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3" name="Cube 5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4" name="Cube 73"/>
          <p:cNvSpPr>
            <a:spLocks noChangeAspect="1"/>
          </p:cNvSpPr>
          <p:nvPr/>
        </p:nvSpPr>
        <p:spPr>
          <a:xfrm>
            <a:off x="5420441" y="2406261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Cube 75"/>
          <p:cNvSpPr>
            <a:spLocks noChangeAspect="1"/>
          </p:cNvSpPr>
          <p:nvPr/>
        </p:nvSpPr>
        <p:spPr>
          <a:xfrm>
            <a:off x="5808935" y="3667879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Cube 76"/>
          <p:cNvSpPr>
            <a:spLocks noChangeAspect="1"/>
          </p:cNvSpPr>
          <p:nvPr/>
        </p:nvSpPr>
        <p:spPr>
          <a:xfrm>
            <a:off x="5808935" y="3404536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9" name="Group 88"/>
          <p:cNvGrpSpPr>
            <a:grpSpLocks noChangeAspect="1"/>
          </p:cNvGrpSpPr>
          <p:nvPr/>
        </p:nvGrpSpPr>
        <p:grpSpPr>
          <a:xfrm>
            <a:off x="2286000" y="1803250"/>
            <a:ext cx="272430" cy="2075141"/>
            <a:chOff x="7086600" y="1327908"/>
            <a:chExt cx="272430" cy="2075141"/>
          </a:xfrm>
        </p:grpSpPr>
        <p:sp>
          <p:nvSpPr>
            <p:cNvPr id="90" name="Cube 8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Cube 9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Cube 9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Cube 9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Cube 9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Cube 9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Cube 9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Cube 9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Cube 9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0" name="Group 99"/>
          <p:cNvGrpSpPr>
            <a:grpSpLocks noChangeAspect="1"/>
          </p:cNvGrpSpPr>
          <p:nvPr/>
        </p:nvGrpSpPr>
        <p:grpSpPr>
          <a:xfrm>
            <a:off x="2694859" y="1803250"/>
            <a:ext cx="272430" cy="2075141"/>
            <a:chOff x="7086600" y="1327908"/>
            <a:chExt cx="272430" cy="2075141"/>
          </a:xfrm>
        </p:grpSpPr>
        <p:sp>
          <p:nvSpPr>
            <p:cNvPr id="101" name="Cube 10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Cube 10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Cube 10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Cube 10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Cube 10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Cube 10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Cube 10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Cube 10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Cube 10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1" name="Text Placeholder 2"/>
          <p:cNvSpPr txBox="1">
            <a:spLocks/>
          </p:cNvSpPr>
          <p:nvPr/>
        </p:nvSpPr>
        <p:spPr bwMode="auto">
          <a:xfrm>
            <a:off x="2514600" y="1125319"/>
            <a:ext cx="46136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</a:rPr>
              <a:t>59 +       = 82 </a:t>
            </a:r>
            <a:endParaRPr lang="en-US" sz="3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4271497" y="1078597"/>
            <a:ext cx="10284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23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4" name="Cube 113"/>
          <p:cNvSpPr>
            <a:spLocks noChangeAspect="1"/>
          </p:cNvSpPr>
          <p:nvPr/>
        </p:nvSpPr>
        <p:spPr>
          <a:xfrm>
            <a:off x="5420441" y="198318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" name="Cube 114"/>
          <p:cNvSpPr>
            <a:spLocks noChangeAspect="1"/>
          </p:cNvSpPr>
          <p:nvPr/>
        </p:nvSpPr>
        <p:spPr>
          <a:xfrm>
            <a:off x="5420441" y="2829335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6" name="Cube 115"/>
          <p:cNvSpPr>
            <a:spLocks noChangeAspect="1"/>
          </p:cNvSpPr>
          <p:nvPr/>
        </p:nvSpPr>
        <p:spPr>
          <a:xfrm>
            <a:off x="5420441" y="219472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7" name="Cube 116"/>
          <p:cNvSpPr>
            <a:spLocks noChangeAspect="1"/>
          </p:cNvSpPr>
          <p:nvPr/>
        </p:nvSpPr>
        <p:spPr>
          <a:xfrm>
            <a:off x="5420441" y="325240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8" name="Cube 117"/>
          <p:cNvSpPr>
            <a:spLocks noChangeAspect="1"/>
          </p:cNvSpPr>
          <p:nvPr/>
        </p:nvSpPr>
        <p:spPr>
          <a:xfrm>
            <a:off x="5420441" y="2617798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9" name="Cube 118"/>
          <p:cNvSpPr>
            <a:spLocks noChangeAspect="1"/>
          </p:cNvSpPr>
          <p:nvPr/>
        </p:nvSpPr>
        <p:spPr>
          <a:xfrm>
            <a:off x="5420441" y="346394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0" name="Cube 119"/>
          <p:cNvSpPr>
            <a:spLocks noChangeAspect="1"/>
          </p:cNvSpPr>
          <p:nvPr/>
        </p:nvSpPr>
        <p:spPr>
          <a:xfrm>
            <a:off x="5420441" y="3040872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2" name="Cube 121"/>
          <p:cNvSpPr>
            <a:spLocks noChangeAspect="1"/>
          </p:cNvSpPr>
          <p:nvPr/>
        </p:nvSpPr>
        <p:spPr>
          <a:xfrm>
            <a:off x="5420441" y="367548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3" name="Text Placeholder 2"/>
          <p:cNvSpPr txBox="1">
            <a:spLocks/>
          </p:cNvSpPr>
          <p:nvPr/>
        </p:nvSpPr>
        <p:spPr bwMode="auto">
          <a:xfrm>
            <a:off x="1886655" y="4171950"/>
            <a:ext cx="5372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23 watermelons left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54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animBg="1"/>
      <p:bldP spid="74" grpId="0" animBg="1"/>
      <p:bldP spid="76" grpId="0" animBg="1"/>
      <p:bldP spid="77" grpId="0" animBg="1"/>
      <p:bldP spid="111" grpId="0"/>
      <p:bldP spid="112" grpId="0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2" grpId="0" animBg="1"/>
      <p:bldP spid="123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6703</TotalTime>
  <Words>308</Words>
  <Application>Microsoft Office PowerPoint</Application>
  <PresentationFormat>On-screen Show (16:9)</PresentationFormat>
  <Paragraphs>66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Courier New</vt:lpstr>
      <vt:lpstr>MS PGothic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285</cp:revision>
  <dcterms:created xsi:type="dcterms:W3CDTF">2011-06-12T17:04:43Z</dcterms:created>
  <dcterms:modified xsi:type="dcterms:W3CDTF">2015-06-07T12:41:58Z</dcterms:modified>
</cp:coreProperties>
</file>